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57" r:id="rId4"/>
    <p:sldId id="264" r:id="rId5"/>
    <p:sldId id="276" r:id="rId6"/>
    <p:sldId id="277" r:id="rId7"/>
    <p:sldId id="274" r:id="rId8"/>
    <p:sldId id="275" r:id="rId9"/>
    <p:sldId id="279" r:id="rId10"/>
    <p:sldId id="271" r:id="rId11"/>
    <p:sldId id="268" r:id="rId12"/>
    <p:sldId id="269" r:id="rId13"/>
    <p:sldId id="270" r:id="rId14"/>
    <p:sldId id="272" r:id="rId15"/>
    <p:sldId id="273" r:id="rId16"/>
    <p:sldId id="267" r:id="rId17"/>
    <p:sldId id="266" r:id="rId18"/>
    <p:sldId id="265" r:id="rId19"/>
    <p:sldId id="278" r:id="rId20"/>
    <p:sldId id="260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20" autoAdjust="0"/>
  </p:normalViewPr>
  <p:slideViewPr>
    <p:cSldViewPr>
      <p:cViewPr varScale="1">
        <p:scale>
          <a:sx n="108" d="100"/>
          <a:sy n="108" d="100"/>
        </p:scale>
        <p:origin x="-10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Cover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7" r="5927"/>
          <a:stretch>
            <a:fillRect/>
          </a:stretch>
        </p:blipFill>
        <p:spPr bwMode="auto">
          <a:xfrm>
            <a:off x="5187950" y="-4763"/>
            <a:ext cx="399573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AGSM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512763"/>
            <a:ext cx="386238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14421" y="2893106"/>
            <a:ext cx="5195573" cy="522202"/>
          </a:xfrm>
        </p:spPr>
        <p:txBody>
          <a:bodyPr lIns="0" tIns="0" rIns="0" bIns="0" anchor="t">
            <a:normAutofit/>
          </a:bodyPr>
          <a:lstStyle>
            <a:lvl1pPr algn="l">
              <a:defRPr sz="2600" b="1" i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14422" y="3469704"/>
            <a:ext cx="5195571" cy="175253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>
                <a:solidFill>
                  <a:srgbClr val="00458C"/>
                </a:solidFill>
                <a:latin typeface="Verdana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>
          <a:xfrm>
            <a:off x="387350" y="6286500"/>
            <a:ext cx="1457325" cy="365125"/>
          </a:xfrm>
        </p:spPr>
        <p:txBody>
          <a:bodyPr lIns="0" tIns="0" rIns="0" bIns="0" anchor="t"/>
          <a:lstStyle>
            <a:lvl1pPr>
              <a:defRPr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87350" y="5940425"/>
            <a:ext cx="2133600" cy="274638"/>
          </a:xfrm>
        </p:spPr>
        <p:txBody>
          <a:bodyPr lIns="0" tIns="0" rIns="0" bIns="0" anchor="t" anchorCtr="0"/>
          <a:lstStyle>
            <a:lvl1pPr algn="l">
              <a:defRPr sz="1500" b="1">
                <a:solidFill>
                  <a:srgbClr val="00458C"/>
                </a:solidFill>
              </a:defRPr>
            </a:lvl1pPr>
          </a:lstStyle>
          <a:p>
            <a:pPr>
              <a:defRPr/>
            </a:pPr>
            <a:r>
              <a:rPr lang="it-IT" smtClean="0"/>
              <a:t>Sezione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518256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AGS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182563"/>
            <a:ext cx="10810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barra_intern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6225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ttore 1 5"/>
          <p:cNvCxnSpPr/>
          <p:nvPr/>
        </p:nvCxnSpPr>
        <p:spPr>
          <a:xfrm>
            <a:off x="215900" y="577850"/>
            <a:ext cx="8712200" cy="0"/>
          </a:xfrm>
          <a:prstGeom prst="line">
            <a:avLst/>
          </a:prstGeom>
          <a:ln w="12700" cmpd="sng">
            <a:solidFill>
              <a:srgbClr val="0633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9757" y="892633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all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82868" y="1596575"/>
            <a:ext cx="7978264" cy="4218358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rgbClr val="19191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215900" y="6389688"/>
            <a:ext cx="1457325" cy="192087"/>
          </a:xfrm>
        </p:spPr>
        <p:txBody>
          <a:bodyPr lIns="0" tIns="0" rIns="0" bIns="0" anchor="t"/>
          <a:lstStyle>
            <a:lvl1pPr>
              <a:defRPr sz="1100"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15900" y="285750"/>
            <a:ext cx="2133600" cy="233363"/>
          </a:xfrm>
        </p:spPr>
        <p:txBody>
          <a:bodyPr lIns="0" tIns="0" rIns="0" bIns="0" anchor="t" anchorCtr="0"/>
          <a:lstStyle>
            <a:lvl1pPr algn="l">
              <a:defRPr sz="110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it-IT" smtClean="0"/>
              <a:t>Sezione</a:t>
            </a: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83388" y="6389688"/>
            <a:ext cx="2133600" cy="192087"/>
          </a:xfrm>
        </p:spPr>
        <p:txBody>
          <a:bodyPr lIns="0" tIns="0" rIns="0" bIns="0" anchor="t"/>
          <a:lstStyle>
            <a:lvl1pPr>
              <a:defRPr sz="1100"/>
            </a:lvl1pPr>
          </a:lstStyle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7563522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gial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3007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rgbClr val="00458C"/>
                </a:solidFill>
              </a:defRPr>
            </a:lvl1pPr>
          </a:lstStyle>
          <a:p>
            <a:pPr>
              <a:defRPr/>
            </a:pPr>
            <a:r>
              <a:rPr lang="it-IT" smtClean="0"/>
              <a:t>Sezione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528983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bl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 smtClean="0">
                <a:solidFill>
                  <a:prstClr val="white"/>
                </a:solidFill>
              </a:rPr>
              <a:t>Sezione</a:t>
            </a:r>
            <a:endParaRPr lang="it-IT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30856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ver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 smtClean="0">
                <a:solidFill>
                  <a:prstClr val="white"/>
                </a:solidFill>
              </a:rPr>
              <a:t>Sezione</a:t>
            </a:r>
            <a:endParaRPr lang="it-IT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00519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uto_grafi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barra_intern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6225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244475"/>
            <a:ext cx="1079500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5133" y="827780"/>
            <a:ext cx="2777444" cy="509814"/>
          </a:xfrm>
        </p:spPr>
        <p:txBody>
          <a:bodyPr anchor="t">
            <a:normAutofit/>
          </a:bodyPr>
          <a:lstStyle>
            <a:lvl1pPr algn="l">
              <a:defRPr sz="2500" b="1" i="0" cap="all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75132" y="1455523"/>
            <a:ext cx="3765431" cy="888997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19191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>
          <a:xfrm>
            <a:off x="7439025" y="6400800"/>
            <a:ext cx="1455738" cy="192088"/>
          </a:xfrm>
        </p:spPr>
        <p:txBody>
          <a:bodyPr/>
          <a:lstStyle>
            <a:lvl1pPr algn="r">
              <a:defRPr sz="1100"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85738" y="265113"/>
            <a:ext cx="2133600" cy="233362"/>
          </a:xfrm>
        </p:spPr>
        <p:txBody>
          <a:bodyPr/>
          <a:lstStyle>
            <a:lvl1pPr algn="l">
              <a:defRPr sz="110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it-IT" smtClean="0"/>
              <a:t>Sezione</a:t>
            </a:r>
            <a:endParaRPr lang="it-IT" dirty="0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85738" y="6411913"/>
            <a:ext cx="2133600" cy="192087"/>
          </a:xfrm>
        </p:spPr>
        <p:txBody>
          <a:bodyPr/>
          <a:lstStyle>
            <a:lvl1pPr algn="l">
              <a:defRPr sz="1100"/>
            </a:lvl1pPr>
          </a:lstStyle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429245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chiusur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82575"/>
            <a:ext cx="18494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754082" y="2863891"/>
            <a:ext cx="3931561" cy="574422"/>
          </a:xfrm>
        </p:spPr>
        <p:txBody>
          <a:bodyPr>
            <a:normAutofit/>
          </a:bodyPr>
          <a:lstStyle>
            <a:lvl1pPr algn="ctr">
              <a:defRPr sz="2800" b="1" i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527923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giall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3007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stile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/>
            </a:lvl1pPr>
          </a:lstStyle>
          <a:p>
            <a:pPr>
              <a:defRPr/>
            </a:pPr>
            <a:fld id="{402A6643-393D-40F0-BC2A-163796C04EA3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rgbClr val="00458C"/>
                </a:solidFill>
              </a:defRPr>
            </a:lvl1pPr>
          </a:lstStyle>
          <a:p>
            <a:pPr>
              <a:defRPr/>
            </a:pPr>
            <a:r>
              <a:rPr lang="it-IT"/>
              <a:t>Sezione</a:t>
            </a:r>
          </a:p>
        </p:txBody>
      </p:sp>
    </p:spTree>
    <p:extLst>
      <p:ext uri="{BB962C8B-B14F-4D97-AF65-F5344CB8AC3E}">
        <p14:creationId xmlns:p14="http://schemas.microsoft.com/office/powerpoint/2010/main" val="129332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blu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stile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F51E198-873A-4F56-A596-E3425956F744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Sezione</a:t>
            </a:r>
          </a:p>
        </p:txBody>
      </p:sp>
    </p:spTree>
    <p:extLst>
      <p:ext uri="{BB962C8B-B14F-4D97-AF65-F5344CB8AC3E}">
        <p14:creationId xmlns:p14="http://schemas.microsoft.com/office/powerpoint/2010/main" val="23980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ver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stile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F75582-DED4-412D-B61C-983D48B370BB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Sezione</a:t>
            </a:r>
          </a:p>
        </p:txBody>
      </p:sp>
    </p:spTree>
    <p:extLst>
      <p:ext uri="{BB962C8B-B14F-4D97-AF65-F5344CB8AC3E}">
        <p14:creationId xmlns:p14="http://schemas.microsoft.com/office/powerpoint/2010/main" val="104194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chiusur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82575"/>
            <a:ext cx="18494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754082" y="2863891"/>
            <a:ext cx="3931561" cy="574422"/>
          </a:xfrm>
        </p:spPr>
        <p:txBody>
          <a:bodyPr>
            <a:normAutofit/>
          </a:bodyPr>
          <a:lstStyle>
            <a:lvl1pPr algn="ctr">
              <a:defRPr sz="2800" b="1" i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 smtClean="0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9480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Cover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7" r="5927"/>
          <a:stretch>
            <a:fillRect/>
          </a:stretch>
        </p:blipFill>
        <p:spPr bwMode="auto">
          <a:xfrm>
            <a:off x="5187950" y="-4763"/>
            <a:ext cx="399573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AGSM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512763"/>
            <a:ext cx="386238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14421" y="2893106"/>
            <a:ext cx="5195573" cy="522202"/>
          </a:xfrm>
        </p:spPr>
        <p:txBody>
          <a:bodyPr lIns="0" tIns="0" rIns="0" bIns="0" anchor="t">
            <a:normAutofit/>
          </a:bodyPr>
          <a:lstStyle>
            <a:lvl1pPr algn="l">
              <a:defRPr sz="2600" b="1" i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14422" y="3469704"/>
            <a:ext cx="5195571" cy="175253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>
                <a:solidFill>
                  <a:srgbClr val="00458C"/>
                </a:solidFill>
                <a:latin typeface="Verdana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>
          <a:xfrm>
            <a:off x="387350" y="6286500"/>
            <a:ext cx="1457325" cy="365125"/>
          </a:xfrm>
        </p:spPr>
        <p:txBody>
          <a:bodyPr lIns="0" tIns="0" rIns="0" bIns="0" anchor="t"/>
          <a:lstStyle>
            <a:lvl1pPr>
              <a:defRPr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87350" y="5940425"/>
            <a:ext cx="2133600" cy="274638"/>
          </a:xfrm>
        </p:spPr>
        <p:txBody>
          <a:bodyPr lIns="0" tIns="0" rIns="0" bIns="0" anchor="t" anchorCtr="0"/>
          <a:lstStyle>
            <a:lvl1pPr algn="l">
              <a:defRPr sz="1500" b="1">
                <a:solidFill>
                  <a:srgbClr val="00458C"/>
                </a:solidFill>
              </a:defRPr>
            </a:lvl1pPr>
          </a:lstStyle>
          <a:p>
            <a:pPr>
              <a:defRPr/>
            </a:pPr>
            <a:r>
              <a:rPr lang="it-IT"/>
              <a:t>Sezione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73469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AGSM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182563"/>
            <a:ext cx="10810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barra_intern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6225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ttore 1 5"/>
          <p:cNvCxnSpPr/>
          <p:nvPr/>
        </p:nvCxnSpPr>
        <p:spPr>
          <a:xfrm>
            <a:off x="215900" y="577850"/>
            <a:ext cx="8712200" cy="0"/>
          </a:xfrm>
          <a:prstGeom prst="line">
            <a:avLst/>
          </a:prstGeom>
          <a:ln w="12700" cmpd="sng">
            <a:solidFill>
              <a:srgbClr val="06337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9757" y="892633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all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82868" y="1596575"/>
            <a:ext cx="7978264" cy="4218358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rgbClr val="19191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>
          <a:xfrm>
            <a:off x="215900" y="6389688"/>
            <a:ext cx="1457325" cy="192087"/>
          </a:xfrm>
        </p:spPr>
        <p:txBody>
          <a:bodyPr lIns="0" tIns="0" rIns="0" bIns="0" anchor="t"/>
          <a:lstStyle>
            <a:lvl1pPr>
              <a:defRPr sz="1100"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15900" y="285750"/>
            <a:ext cx="2133600" cy="233363"/>
          </a:xfrm>
        </p:spPr>
        <p:txBody>
          <a:bodyPr lIns="0" tIns="0" rIns="0" bIns="0" anchor="t" anchorCtr="0"/>
          <a:lstStyle>
            <a:lvl1pPr algn="l">
              <a:defRPr sz="110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it-IT"/>
              <a:t>Sezione</a:t>
            </a:r>
            <a:endParaRPr lang="it-IT" dirty="0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83388" y="6389688"/>
            <a:ext cx="2133600" cy="192087"/>
          </a:xfrm>
        </p:spPr>
        <p:txBody>
          <a:bodyPr lIns="0" tIns="0" rIns="0" bIns="0" anchor="t"/>
          <a:lstStyle>
            <a:lvl1pPr>
              <a:defRPr sz="1100"/>
            </a:lvl1pPr>
          </a:lstStyle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4400461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gial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3007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rgbClr val="00458C"/>
                </a:solidFill>
              </a:defRPr>
            </a:lvl1pPr>
          </a:lstStyle>
          <a:p>
            <a:pPr>
              <a:defRPr/>
            </a:pPr>
            <a:r>
              <a:rPr lang="it-IT"/>
              <a:t>Sezione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653770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bl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Sezione</a:t>
            </a:r>
            <a:endParaRPr lang="it-IT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73581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ver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Sezione</a:t>
            </a:r>
            <a:endParaRPr lang="it-IT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50579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uto_grafi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 descr="barra_intern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6225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7" descr="AGSM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244475"/>
            <a:ext cx="1079500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5133" y="827780"/>
            <a:ext cx="2777444" cy="509814"/>
          </a:xfrm>
        </p:spPr>
        <p:txBody>
          <a:bodyPr anchor="t">
            <a:normAutofit/>
          </a:bodyPr>
          <a:lstStyle>
            <a:lvl1pPr algn="l">
              <a:defRPr sz="2500" b="1" i="0" cap="all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75132" y="1455523"/>
            <a:ext cx="3765431" cy="888997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19191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>
          <a:xfrm>
            <a:off x="7439025" y="6400800"/>
            <a:ext cx="1455738" cy="192088"/>
          </a:xfrm>
        </p:spPr>
        <p:txBody>
          <a:bodyPr/>
          <a:lstStyle>
            <a:lvl1pPr algn="r">
              <a:defRPr sz="1100"/>
            </a:lvl1pPr>
          </a:lstStyle>
          <a:p>
            <a:pPr>
              <a:defRPr/>
            </a:pPr>
            <a:fld id="{28589503-B257-4C4D-BD9D-69985246685E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85738" y="265113"/>
            <a:ext cx="2133600" cy="233362"/>
          </a:xfrm>
        </p:spPr>
        <p:txBody>
          <a:bodyPr/>
          <a:lstStyle>
            <a:lvl1pPr algn="l">
              <a:defRPr sz="110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pPr>
              <a:defRPr/>
            </a:pPr>
            <a:r>
              <a:rPr lang="it-IT"/>
              <a:t>Sezione</a:t>
            </a:r>
            <a:endParaRPr lang="it-IT" dirty="0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85738" y="6411913"/>
            <a:ext cx="2133600" cy="192087"/>
          </a:xfrm>
        </p:spPr>
        <p:txBody>
          <a:bodyPr/>
          <a:lstStyle>
            <a:lvl1pPr algn="l">
              <a:defRPr sz="1100"/>
            </a:lvl1pPr>
          </a:lstStyle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9979902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chiusur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82575"/>
            <a:ext cx="18494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754082" y="2863891"/>
            <a:ext cx="3931561" cy="574422"/>
          </a:xfrm>
        </p:spPr>
        <p:txBody>
          <a:bodyPr>
            <a:normAutofit/>
          </a:bodyPr>
          <a:lstStyle>
            <a:lvl1pPr algn="ctr">
              <a:defRPr sz="2800" b="1" i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4229853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giall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3007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/>
            </a:lvl1pPr>
          </a:lstStyle>
          <a:p>
            <a:pPr>
              <a:defRPr/>
            </a:pPr>
            <a:fld id="{402A6643-393D-40F0-BC2A-163796C04EA3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rgbClr val="00458C"/>
                </a:solidFill>
              </a:defRPr>
            </a:lvl1pPr>
          </a:lstStyle>
          <a:p>
            <a:pPr>
              <a:defRPr/>
            </a:pPr>
            <a:r>
              <a:rPr lang="it-IT"/>
              <a:t>Sezione</a:t>
            </a:r>
          </a:p>
        </p:txBody>
      </p:sp>
    </p:spTree>
    <p:extLst>
      <p:ext uri="{BB962C8B-B14F-4D97-AF65-F5344CB8AC3E}">
        <p14:creationId xmlns:p14="http://schemas.microsoft.com/office/powerpoint/2010/main" val="4263036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blu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F51E198-873A-4F56-A596-E3425956F744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Sezione</a:t>
            </a:r>
          </a:p>
        </p:txBody>
      </p:sp>
    </p:spTree>
    <p:extLst>
      <p:ext uri="{BB962C8B-B14F-4D97-AF65-F5344CB8AC3E}">
        <p14:creationId xmlns:p14="http://schemas.microsoft.com/office/powerpoint/2010/main" val="1869615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sub_cover_ver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6246813"/>
            <a:ext cx="10795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616971" y="547919"/>
            <a:ext cx="7964487" cy="509814"/>
          </a:xfrm>
        </p:spPr>
        <p:txBody>
          <a:bodyPr lIns="0" tIns="0" rIns="0" bIns="0" anchor="t">
            <a:noAutofit/>
          </a:bodyPr>
          <a:lstStyle>
            <a:lvl1pPr algn="l">
              <a:defRPr sz="2600" b="1" i="0" cap="none" baseline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>
          <a:xfrm>
            <a:off x="7078663" y="2657475"/>
            <a:ext cx="1457325" cy="365125"/>
          </a:xfrm>
        </p:spPr>
        <p:txBody>
          <a:bodyPr lIns="0" tIns="0" rIns="0" bIns="0"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F75582-DED4-412D-B61C-983D48B370BB}" type="datetime1">
              <a:rPr lang="en-US" altLang="it-IT" smtClean="0"/>
              <a:pPr>
                <a:defRPr/>
              </a:pPr>
              <a:t>12/6/2018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908675" y="2292350"/>
            <a:ext cx="2627313" cy="301625"/>
          </a:xfrm>
        </p:spPr>
        <p:txBody>
          <a:bodyPr lIns="0" tIns="0" rIns="0" bIns="0" anchor="t" anchorCtr="0"/>
          <a:lstStyle>
            <a:lvl1pPr algn="r"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>
                <a:solidFill>
                  <a:prstClr val="white"/>
                </a:solidFill>
              </a:rPr>
              <a:t>Sezione</a:t>
            </a:r>
          </a:p>
        </p:txBody>
      </p:sp>
    </p:spTree>
    <p:extLst>
      <p:ext uri="{BB962C8B-B14F-4D97-AF65-F5344CB8AC3E}">
        <p14:creationId xmlns:p14="http://schemas.microsoft.com/office/powerpoint/2010/main" val="347888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chiusur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7" descr="AGSM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82575"/>
            <a:ext cx="18494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754082" y="2863891"/>
            <a:ext cx="3931561" cy="574422"/>
          </a:xfrm>
        </p:spPr>
        <p:txBody>
          <a:bodyPr>
            <a:normAutofit/>
          </a:bodyPr>
          <a:lstStyle>
            <a:lvl1pPr algn="ctr">
              <a:defRPr sz="2800" b="1" i="0">
                <a:solidFill>
                  <a:srgbClr val="00458C"/>
                </a:solidFill>
                <a:latin typeface="Verdana"/>
                <a:cs typeface="Verdana"/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968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stile</a:t>
            </a:r>
            <a:endParaRPr lang="it-IT" altLang="it-IT" smtClean="0"/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Fare clic per modificare gli stili del testo dello schema</a:t>
            </a:r>
          </a:p>
          <a:p>
            <a:pPr lvl="0"/>
            <a:r>
              <a:rPr lang="en-US" altLang="it-IT" smtClean="0"/>
              <a:t>Secondo livello </a:t>
            </a:r>
          </a:p>
          <a:p>
            <a:pPr lvl="0"/>
            <a:r>
              <a:rPr lang="en-US" altLang="it-IT" smtClean="0"/>
              <a:t>Terzo livello</a:t>
            </a:r>
          </a:p>
          <a:p>
            <a:pPr lvl="0"/>
            <a:r>
              <a:rPr lang="en-US" altLang="it-IT" smtClean="0"/>
              <a:t>Quarto livello</a:t>
            </a:r>
          </a:p>
          <a:p>
            <a:pPr lvl="0"/>
            <a:r>
              <a:rPr lang="en-US" altLang="it-IT" smtClean="0"/>
              <a:t>Quinto livello</a:t>
            </a:r>
            <a:endParaRPr lang="it-IT" altLang="it-IT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294438"/>
            <a:ext cx="14573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458C"/>
                </a:solidFill>
                <a:latin typeface="Verdana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8589503-B257-4C4D-BD9D-69985246685E}" type="datetime1">
              <a:rPr lang="en-US" altLang="it-IT" smtClean="0">
                <a:ea typeface="ヒラギノ角ゴ Pro W3" pitchFamily="12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12/6/2018</a:t>
            </a:fld>
            <a:endParaRPr lang="it-IT" altLang="it-IT">
              <a:ea typeface="ヒラギノ角ゴ Pro W3" pitchFamily="124" charset="-128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500438" y="6292850"/>
            <a:ext cx="2133600" cy="301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458C"/>
                </a:solidFill>
                <a:latin typeface="Verdana"/>
                <a:ea typeface="+mn-ea"/>
                <a:cs typeface="Verdana"/>
              </a:defRPr>
            </a:lvl1pPr>
          </a:lstStyle>
          <a:p>
            <a:pPr defTabSz="457200">
              <a:defRPr/>
            </a:pPr>
            <a:r>
              <a:rPr lang="it-IT" smtClean="0"/>
              <a:t>Sezione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870700" y="920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0458C"/>
                </a:solidFill>
                <a:latin typeface="Verdana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DCDFE63-03BD-4228-AF92-92C6D3AB79E5}" type="slidenum">
              <a:rPr lang="it-IT" altLang="it-IT" smtClean="0">
                <a:ea typeface="ヒラギノ角ゴ Pro W3" pitchFamily="12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ea typeface="ヒラギノ角ゴ Pro W3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07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00458C"/>
          </a:solidFill>
          <a:latin typeface="Verdana"/>
          <a:ea typeface="ヒラギノ角ゴ Pro W3" pitchFamily="124" charset="-128"/>
          <a:cs typeface="Verdana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1pPr>
      <a:lvl2pPr marL="4572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2pPr>
      <a:lvl3pPr marL="9144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3pPr>
      <a:lvl4pPr marL="13716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4pPr>
      <a:lvl5pPr marL="18288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Fare clic per modificare stile</a:t>
            </a:r>
            <a:endParaRPr lang="it-IT" altLang="it-IT"/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Fare clic per modificare gli stili del testo dello schema</a:t>
            </a:r>
          </a:p>
          <a:p>
            <a:pPr lvl="0"/>
            <a:r>
              <a:rPr lang="en-US" altLang="it-IT"/>
              <a:t>Secondo livello </a:t>
            </a:r>
          </a:p>
          <a:p>
            <a:pPr lvl="0"/>
            <a:r>
              <a:rPr lang="en-US" altLang="it-IT"/>
              <a:t>Terzo livello</a:t>
            </a:r>
          </a:p>
          <a:p>
            <a:pPr lvl="0"/>
            <a:r>
              <a:rPr lang="en-US" altLang="it-IT"/>
              <a:t>Quarto livello</a:t>
            </a:r>
          </a:p>
          <a:p>
            <a:pPr lvl="0"/>
            <a:r>
              <a:rPr lang="en-US" altLang="it-IT"/>
              <a:t>Quinto livello</a:t>
            </a:r>
            <a:endParaRPr lang="it-IT" alt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294438"/>
            <a:ext cx="14573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458C"/>
                </a:solidFill>
                <a:latin typeface="Verdana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8589503-B257-4C4D-BD9D-69985246685E}" type="datetime1">
              <a:rPr lang="en-US" altLang="it-IT" smtClean="0">
                <a:ea typeface="ヒラギノ角ゴ Pro W3" pitchFamily="12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12/6/2018</a:t>
            </a:fld>
            <a:endParaRPr lang="it-IT" altLang="it-IT">
              <a:ea typeface="ヒラギノ角ゴ Pro W3" pitchFamily="124" charset="-128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500438" y="6292850"/>
            <a:ext cx="2133600" cy="301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458C"/>
                </a:solidFill>
                <a:latin typeface="Verdana"/>
                <a:ea typeface="+mn-ea"/>
                <a:cs typeface="Verdana"/>
              </a:defRPr>
            </a:lvl1pPr>
          </a:lstStyle>
          <a:p>
            <a:pPr defTabSz="457200">
              <a:defRPr/>
            </a:pPr>
            <a:r>
              <a:rPr lang="it-IT"/>
              <a:t>Sezione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870700" y="920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0458C"/>
                </a:solidFill>
                <a:latin typeface="Verdana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DCDFE63-03BD-4228-AF92-92C6D3AB79E5}" type="slidenum">
              <a:rPr lang="it-IT" altLang="it-IT" smtClean="0">
                <a:ea typeface="ヒラギノ角ゴ Pro W3" pitchFamily="12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ea typeface="ヒラギノ角ゴ Pro W3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089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00458C"/>
          </a:solidFill>
          <a:latin typeface="Verdana"/>
          <a:ea typeface="ヒラギノ角ゴ Pro W3" pitchFamily="124" charset="-128"/>
          <a:cs typeface="Verdana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  <a:cs typeface="Verdana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458C"/>
          </a:solidFill>
          <a:latin typeface="Verdana" pitchFamily="34" charset="0"/>
          <a:ea typeface="ヒラギノ角ゴ Pro W3" pitchFamily="124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1pPr>
      <a:lvl2pPr marL="4572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2pPr>
      <a:lvl3pPr marL="9144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3pPr>
      <a:lvl4pPr marL="13716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4pPr>
      <a:lvl5pPr marL="1828800" algn="l" defTabSz="457200" rtl="0" eaLnBrk="1" fontAlgn="base" hangingPunct="1"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Verdana"/>
          <a:ea typeface="ヒラギノ角ゴ Pro W3" pitchFamily="124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244549" y="2289256"/>
            <a:ext cx="5038533" cy="721362"/>
          </a:xfrm>
          <a:ln>
            <a:solidFill>
              <a:srgbClr val="041AEC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EDUCAZIONE ENERGETICA 7</a:t>
            </a:r>
            <a:r>
              <a:rPr lang="it-IT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°Incontro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ottotitolo 5"/>
          <p:cNvSpPr>
            <a:spLocks noGrp="1"/>
          </p:cNvSpPr>
          <p:nvPr>
            <p:ph type="subTitle" idx="1"/>
          </p:nvPr>
        </p:nvSpPr>
        <p:spPr>
          <a:xfrm>
            <a:off x="466704" y="3587988"/>
            <a:ext cx="5039833" cy="2855348"/>
          </a:xfrm>
          <a:ln>
            <a:solidFill>
              <a:srgbClr val="041AEC"/>
            </a:solidFill>
          </a:ln>
        </p:spPr>
        <p:txBody>
          <a:bodyPr lIns="180000" tIns="180000" rIns="180000" bIns="180000"/>
          <a:lstStyle/>
          <a:p>
            <a:pPr algn="ctr"/>
            <a:endParaRPr lang="it-IT" sz="3200" b="1" dirty="0">
              <a:solidFill>
                <a:srgbClr val="041AEC"/>
              </a:solidFill>
            </a:endParaRPr>
          </a:p>
          <a:p>
            <a:pPr algn="ctr"/>
            <a:r>
              <a:rPr lang="it-IT" sz="3200" b="1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Fonti rinnovabili:</a:t>
            </a:r>
          </a:p>
          <a:p>
            <a:pPr algn="ctr"/>
            <a:r>
              <a:rPr lang="it-IT" sz="3200" b="1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EOLICO</a:t>
            </a:r>
            <a:endParaRPr lang="it-IT" sz="3200" b="1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89688"/>
            <a:ext cx="2133600" cy="192087"/>
          </a:xfrm>
        </p:spPr>
        <p:txBody>
          <a:bodyPr/>
          <a:lstStyle/>
          <a:p>
            <a:pPr>
              <a:defRPr/>
            </a:pPr>
            <a:endParaRPr lang="it-IT" altLang="it-IT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811507" y="5085184"/>
            <a:ext cx="3375025" cy="84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00458C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9pPr>
          </a:lstStyle>
          <a:p>
            <a:pPr algn="r"/>
            <a:r>
              <a:rPr lang="it-IT" alt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Alberto Venturi</a:t>
            </a:r>
            <a:endParaRPr lang="it-IT" altLang="it-IT" sz="14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it-IT" altLang="it-IT" sz="14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Gruppo AGSM Verona spa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754484" y="5716028"/>
            <a:ext cx="3375025" cy="42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00458C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  <a:cs typeface="Verdana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458C"/>
                </a:solidFill>
                <a:latin typeface="Verdana" pitchFamily="34" charset="0"/>
                <a:ea typeface="ヒラギノ角ゴ Pro W3" pitchFamily="124" charset="-128"/>
              </a:defRPr>
            </a:lvl9pPr>
          </a:lstStyle>
          <a:p>
            <a:pPr algn="r"/>
            <a:r>
              <a:rPr lang="it-IT" alt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06/12/2018</a:t>
            </a:r>
            <a:endParaRPr lang="it-IT" altLang="it-IT" sz="14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484" y="0"/>
            <a:ext cx="3432048" cy="299008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067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710" y="182233"/>
            <a:ext cx="7964487" cy="361231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</a:pPr>
            <a:r>
              <a:rPr lang="it-IT" altLang="it-IT" sz="1800" dirty="0">
                <a:solidFill>
                  <a:srgbClr val="0000F0"/>
                </a:solidFill>
                <a:latin typeface="GillSans"/>
              </a:rPr>
              <a:t>La risorsa è </a:t>
            </a:r>
            <a:r>
              <a:rPr lang="it-IT" altLang="it-IT" sz="1800" u="sng" dirty="0">
                <a:solidFill>
                  <a:srgbClr val="0000F0"/>
                </a:solidFill>
                <a:latin typeface="GillSans"/>
              </a:rPr>
              <a:t>ABBONDANTE</a:t>
            </a:r>
            <a:r>
              <a:rPr lang="it-IT" altLang="it-IT" sz="1800" dirty="0">
                <a:solidFill>
                  <a:srgbClr val="0000F0"/>
                </a:solidFill>
                <a:latin typeface="GillSans"/>
              </a:rPr>
              <a:t> </a:t>
            </a:r>
            <a:r>
              <a:rPr lang="it-IT" altLang="it-IT" sz="1800" dirty="0" smtClean="0">
                <a:solidFill>
                  <a:srgbClr val="0000F0"/>
                </a:solidFill>
                <a:latin typeface="GillSans"/>
              </a:rPr>
              <a:t>pressoché’ infinita (1)</a:t>
            </a:r>
            <a:endParaRPr lang="it-IT" altLang="it-IT" sz="1800" dirty="0">
              <a:solidFill>
                <a:srgbClr val="0000F0"/>
              </a:solidFill>
              <a:latin typeface="GillSans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1520" y="1093108"/>
            <a:ext cx="1301512" cy="5106838"/>
          </a:xfrm>
        </p:spPr>
        <p:txBody>
          <a:bodyPr/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it-IT" altLang="it-IT" sz="1600" dirty="0" smtClean="0">
                <a:solidFill>
                  <a:srgbClr val="0000F0"/>
                </a:solidFill>
                <a:latin typeface="GillSans"/>
              </a:rPr>
              <a:t>Confrontiamo la disponibilità di Energia Rinnovabile con quella fossile: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2</a:t>
            </a:fld>
            <a:endParaRPr lang="it-IT" alt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052736"/>
            <a:ext cx="6768752" cy="518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5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DAL VENTO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3</a:t>
            </a:fld>
            <a:endParaRPr lang="it-IT" altLang="it-IT" dirty="0"/>
          </a:p>
        </p:txBody>
      </p:sp>
      <p:pic>
        <p:nvPicPr>
          <p:cNvPr id="1028" name="Picture 4" descr="C:\Users\AVenturi\Desktop\Accademia della Scienza\Cattura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836712"/>
            <a:ext cx="5082233" cy="283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323528" y="836712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IL VENTO </a:t>
            </a:r>
          </a:p>
          <a:p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La terra cede il calore ricevuto dal sole all’atmosfera soprastante, ma non in modo uniforme; nelle zone calde l’aria si espande e la pressione diminuisce mentre zone fredde la pressione aumenta: </a:t>
            </a:r>
            <a:endParaRPr lang="it-IT" sz="1600" dirty="0" smtClean="0">
              <a:solidFill>
                <a:srgbClr val="041AEC"/>
              </a:solidFill>
              <a:latin typeface="Arial" panose="020B0604020202020204" pitchFamily="34" charset="0"/>
              <a:ea typeface="ヒラギノ角ゴ Pro W3" pitchFamily="124" charset="-128"/>
              <a:cs typeface="Arial" panose="020B0604020202020204" pitchFamily="34" charset="0"/>
            </a:endParaRPr>
          </a:p>
          <a:p>
            <a:r>
              <a:rPr lang="it-IT" sz="1600" dirty="0" smtClean="0">
                <a:solidFill>
                  <a:srgbClr val="FF0000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la </a:t>
            </a:r>
            <a:r>
              <a:rPr lang="it-IT" sz="1600" dirty="0">
                <a:solidFill>
                  <a:srgbClr val="FF0000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differenza di pressione crea flusso del vento  </a:t>
            </a:r>
          </a:p>
          <a:p>
            <a:endParaRPr lang="it-IT" dirty="0"/>
          </a:p>
        </p:txBody>
      </p:sp>
      <p:pic>
        <p:nvPicPr>
          <p:cNvPr id="1029" name="Picture 5" descr="C:\Users\AVenturi\Desktop\Accademia della Scienza\Cattura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4870227" cy="279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5364088" y="4214746"/>
            <a:ext cx="35700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IL VENTO IN  </a:t>
            </a:r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REGIME DI BREZZA (Affi e Rivoli)</a:t>
            </a:r>
          </a:p>
          <a:p>
            <a:endParaRPr lang="it-IT" sz="1600" dirty="0">
              <a:solidFill>
                <a:srgbClr val="041AEC"/>
              </a:solidFill>
              <a:latin typeface="Arial" panose="020B0604020202020204" pitchFamily="34" charset="0"/>
              <a:ea typeface="ヒラギノ角ゴ Pro W3" pitchFamily="124" charset="-128"/>
              <a:cs typeface="Arial" panose="020B0604020202020204" pitchFamily="34" charset="0"/>
            </a:endParaRPr>
          </a:p>
          <a:p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E’ generato dalla differente pressione atmosferica che c’è tra la val d’Adige e la pianura Padana, dovuto principalmente al raffreddamento notturno in montagna</a:t>
            </a:r>
          </a:p>
        </p:txBody>
      </p:sp>
    </p:spTree>
    <p:extLst>
      <p:ext uri="{BB962C8B-B14F-4D97-AF65-F5344CB8AC3E}">
        <p14:creationId xmlns:p14="http://schemas.microsoft.com/office/powerpoint/2010/main" val="25151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DAL VENTO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544" y="1131640"/>
            <a:ext cx="5400600" cy="1073224"/>
          </a:xfrm>
        </p:spPr>
        <p:txBody>
          <a:bodyPr/>
          <a:lstStyle/>
          <a:p>
            <a:pPr algn="just"/>
            <a:endParaRPr lang="it-IT" sz="24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E= ½ m v</a:t>
            </a:r>
            <a:r>
              <a:rPr lang="it-IT" sz="2800" baseline="300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it-IT" sz="2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2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½</a:t>
            </a:r>
            <a:r>
              <a:rPr lang="it-IT" sz="2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ϱ </a:t>
            </a:r>
            <a:r>
              <a:rPr lang="it-IT" sz="2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 v</a:t>
            </a:r>
            <a:r>
              <a:rPr lang="it-IT" sz="2800" baseline="300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it-IT" sz="2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½ </a:t>
            </a:r>
            <a:r>
              <a:rPr lang="el-GR" sz="2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ϱ </a:t>
            </a:r>
            <a:r>
              <a:rPr lang="it-IT" sz="2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it-IT" sz="2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it-IT" sz="2800" baseline="300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t-IT" sz="2800" baseline="300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2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4</a:t>
            </a:fld>
            <a:endParaRPr lang="it-IT" altLang="it-IT" dirty="0"/>
          </a:p>
        </p:txBody>
      </p:sp>
      <p:pic>
        <p:nvPicPr>
          <p:cNvPr id="1026" name="Picture 2" descr="C:\Users\AVenturi\Desktop\Accademia della Scienza\Cattura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082" y="3678641"/>
            <a:ext cx="2787327" cy="256727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11559" y="3137374"/>
            <a:ext cx="47968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</a:rPr>
              <a:t>La potenza che si estrae dal vento è proporzionale alla densità dell’aria e al cubo della velocità, questo spiega perché: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rgbClr val="FF0000"/>
                </a:solidFill>
              </a:rPr>
              <a:t>gli aerogeneratori sono alti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FF0000"/>
                </a:solidFill>
              </a:rPr>
              <a:t>d</a:t>
            </a:r>
            <a:r>
              <a:rPr lang="it-IT" sz="1600" dirty="0" smtClean="0">
                <a:solidFill>
                  <a:srgbClr val="FF0000"/>
                </a:solidFill>
              </a:rPr>
              <a:t>ove c’è risorsa eolica conviene installare macchine di grande taglia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rgbClr val="FF0000"/>
                </a:solidFill>
              </a:rPr>
              <a:t>A quota elevata l’energia che si estrae è minore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FF0000"/>
              </a:solidFill>
            </a:endParaRPr>
          </a:p>
          <a:p>
            <a:r>
              <a:rPr lang="it-IT" sz="1600" dirty="0" smtClean="0">
                <a:solidFill>
                  <a:srgbClr val="FF0000"/>
                </a:solidFill>
              </a:rPr>
              <a:t>La massima energia che si può estrarre dal vento e data dal Limite di </a:t>
            </a:r>
            <a:r>
              <a:rPr lang="it-IT" sz="1600" dirty="0" err="1" smtClean="0">
                <a:solidFill>
                  <a:srgbClr val="FF0000"/>
                </a:solidFill>
              </a:rPr>
              <a:t>Betz</a:t>
            </a:r>
            <a:r>
              <a:rPr lang="it-IT" sz="1600" dirty="0" smtClean="0">
                <a:solidFill>
                  <a:srgbClr val="FF0000"/>
                </a:solidFill>
              </a:rPr>
              <a:t>: </a:t>
            </a:r>
            <a:r>
              <a:rPr lang="it-IT" sz="1600" dirty="0">
                <a:solidFill>
                  <a:srgbClr val="FF0000"/>
                </a:solidFill>
              </a:rPr>
              <a:t> </a:t>
            </a:r>
            <a:r>
              <a:rPr lang="it-IT" sz="1600" dirty="0" smtClean="0">
                <a:solidFill>
                  <a:srgbClr val="FF0000"/>
                </a:solidFill>
              </a:rPr>
              <a:t>solo il </a:t>
            </a:r>
            <a:r>
              <a:rPr lang="it-IT" sz="1600" dirty="0" smtClean="0">
                <a:solidFill>
                  <a:srgbClr val="FF0000"/>
                </a:solidFill>
              </a:rPr>
              <a:t>59,3% dell’energia posseduta dal vento può essere captata e utilizzata.</a:t>
            </a:r>
            <a:endParaRPr lang="it-IT" sz="1600" dirty="0" smtClean="0">
              <a:solidFill>
                <a:srgbClr val="FF0000"/>
              </a:solidFill>
            </a:endParaRPr>
          </a:p>
          <a:p>
            <a:endParaRPr lang="it-IT" sz="2000" dirty="0"/>
          </a:p>
        </p:txBody>
      </p:sp>
      <p:pic>
        <p:nvPicPr>
          <p:cNvPr id="1027" name="Picture 3" descr="C:\Users\AVenturi\Desktop\Accademia della Scienza\Cattur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80" y="810766"/>
            <a:ext cx="2809629" cy="254622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0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DAL VENTO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5</a:t>
            </a:fld>
            <a:endParaRPr lang="it-IT" alt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18406" y="833143"/>
            <a:ext cx="4433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LO STUDIO DEL POTENZIALE EOLICO: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0070C0"/>
              </a:solidFill>
            </a:endParaRPr>
          </a:p>
        </p:txBody>
      </p:sp>
      <p:pic>
        <p:nvPicPr>
          <p:cNvPr id="1027" name="Picture 3" descr="C:\Users\AVenturi\Desktop\Accademia della Scienza\Foto\Tor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38854"/>
            <a:ext cx="1718569" cy="22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77" y="2347710"/>
            <a:ext cx="3169195" cy="1624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66620"/>
            <a:ext cx="1679655" cy="240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202984" y="2060848"/>
            <a:ext cx="223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Analisi </a:t>
            </a:r>
            <a:r>
              <a:rPr lang="it-IT" dirty="0" err="1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micrositing</a:t>
            </a:r>
            <a:endParaRPr lang="it-IT" dirty="0">
              <a:solidFill>
                <a:srgbClr val="041AEC"/>
              </a:solidFill>
              <a:latin typeface="Arial" panose="020B0604020202020204" pitchFamily="34" charset="0"/>
              <a:ea typeface="ヒラギノ角ゴ Pro W3" pitchFamily="124" charset="-128"/>
              <a:cs typeface="Arial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176247" y="850721"/>
            <a:ext cx="39677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>
              <a:solidFill>
                <a:srgbClr val="041AEC"/>
              </a:solidFill>
              <a:latin typeface="Arial" panose="020B0604020202020204" pitchFamily="34" charset="0"/>
              <a:ea typeface="ヒラギノ角ゴ Pro W3" pitchFamily="124" charset="-128"/>
              <a:cs typeface="Arial" panose="020B0604020202020204" pitchFamily="34" charset="0"/>
            </a:endParaRPr>
          </a:p>
          <a:p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Campagna di misure anemometriche</a:t>
            </a:r>
          </a:p>
          <a:p>
            <a:endParaRPr lang="it-IT" dirty="0"/>
          </a:p>
        </p:txBody>
      </p:sp>
      <p:sp>
        <p:nvSpPr>
          <p:cNvPr id="9" name="Freccia a destra 8"/>
          <p:cNvSpPr/>
          <p:nvPr/>
        </p:nvSpPr>
        <p:spPr>
          <a:xfrm rot="9817990">
            <a:off x="3055013" y="1788519"/>
            <a:ext cx="2232248" cy="286797"/>
          </a:xfrm>
          <a:prstGeom prst="rightArrow">
            <a:avLst>
              <a:gd name="adj1" fmla="val 50000"/>
              <a:gd name="adj2" fmla="val 4667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 destra 11"/>
          <p:cNvSpPr/>
          <p:nvPr/>
        </p:nvSpPr>
        <p:spPr>
          <a:xfrm>
            <a:off x="3275856" y="5013176"/>
            <a:ext cx="1900391" cy="2880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63103"/>
            <a:ext cx="1944216" cy="228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6084168" y="3899605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Risorsa eolica</a:t>
            </a:r>
            <a:endParaRPr lang="it-IT" dirty="0">
              <a:solidFill>
                <a:srgbClr val="041AEC"/>
              </a:solidFill>
              <a:latin typeface="Arial" panose="020B0604020202020204" pitchFamily="34" charset="0"/>
              <a:ea typeface="ヒラギノ角ゴ Pro W3" pitchFamily="1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08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L’aerogeneratore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6</a:t>
            </a:fld>
            <a:endParaRPr lang="it-IT" altLang="it-IT" dirty="0"/>
          </a:p>
        </p:txBody>
      </p:sp>
      <p:sp>
        <p:nvSpPr>
          <p:cNvPr id="12" name="Segnaposto testo 2"/>
          <p:cNvSpPr>
            <a:spLocks noGrp="1"/>
          </p:cNvSpPr>
          <p:nvPr>
            <p:ph type="body" idx="1"/>
          </p:nvPr>
        </p:nvSpPr>
        <p:spPr>
          <a:xfrm>
            <a:off x="244548" y="647669"/>
            <a:ext cx="8712617" cy="1125147"/>
          </a:xfrm>
        </p:spPr>
        <p:txBody>
          <a:bodyPr/>
          <a:lstStyle/>
          <a:p>
            <a:pPr algn="just"/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TORRE E LA FONDAZIONE</a:t>
            </a:r>
          </a:p>
          <a:p>
            <a:pPr algn="just"/>
            <a:endParaRPr lang="it-IT" sz="18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4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E’ realizzata in </a:t>
            </a: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 </a:t>
            </a:r>
            <a:r>
              <a:rPr lang="it-IT" sz="14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tronconi (di solito 3) uniti da </a:t>
            </a:r>
            <a:r>
              <a:rPr lang="it-IT" sz="1400" dirty="0" err="1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flangie</a:t>
            </a:r>
            <a:r>
              <a:rPr lang="it-IT" sz="14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imbullonate </a:t>
            </a:r>
          </a:p>
          <a:p>
            <a:pPr algn="just"/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suo interno sono alloggiate le apparecchiature di controllo e di connessione con la rete elettrica </a:t>
            </a:r>
          </a:p>
          <a:p>
            <a:pPr algn="just"/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fondazione è in cemento armato con 500 m</a:t>
            </a:r>
            <a:r>
              <a:rPr lang="it-IT" sz="1400" baseline="300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volume con 50t di ferro di armatura a volte supportata da pali di sottofondazione</a:t>
            </a:r>
            <a:endParaRPr lang="it-IT" sz="14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8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60" y="5085184"/>
            <a:ext cx="6396037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144777"/>
            <a:ext cx="2604120" cy="3146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2597150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49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L’aerogeneratore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7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323528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Venturi\Desktop\Accademia della Scienza\Cattura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" y="2191703"/>
            <a:ext cx="788503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egnaposto testo 2"/>
          <p:cNvSpPr>
            <a:spLocks noGrp="1"/>
          </p:cNvSpPr>
          <p:nvPr>
            <p:ph type="body" idx="1"/>
          </p:nvPr>
        </p:nvSpPr>
        <p:spPr>
          <a:xfrm>
            <a:off x="459105" y="647669"/>
            <a:ext cx="8498060" cy="1269163"/>
          </a:xfrm>
        </p:spPr>
        <p:txBody>
          <a:bodyPr/>
          <a:lstStyle/>
          <a:p>
            <a:pPr algn="just"/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NAVICELLA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Rotore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Albero principale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Moltiplicatore di giri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Generatore elettrico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8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2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sottostazione Elettrica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8</a:t>
            </a:fld>
            <a:endParaRPr lang="it-IT" altLang="it-IT" dirty="0"/>
          </a:p>
        </p:txBody>
      </p:sp>
      <p:sp>
        <p:nvSpPr>
          <p:cNvPr id="12" name="Segnaposto testo 2"/>
          <p:cNvSpPr>
            <a:spLocks noGrp="1"/>
          </p:cNvSpPr>
          <p:nvPr>
            <p:ph type="body" idx="1"/>
          </p:nvPr>
        </p:nvSpPr>
        <p:spPr>
          <a:xfrm>
            <a:off x="244548" y="647669"/>
            <a:ext cx="8719940" cy="1629203"/>
          </a:xfrm>
        </p:spPr>
        <p:txBody>
          <a:bodyPr/>
          <a:lstStyle/>
          <a:p>
            <a:pPr algn="just"/>
            <a:r>
              <a:rPr lang="it-IT" sz="16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Generalmente in alta tensione 130kV su rete Terna, contiene: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Quadri telecontrollo della rete Ala Tensione,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Quadri controllo connessione Mt di collegamento tra sottostazione ed aerogeneratori,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Quadro di controllo degli aerogeneratori gestito dal fornitore del servizio di manutenzione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6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18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8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800" dirty="0" smtClean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Venturi\Desktop\Accademia della Scienza\Foto\20161021_114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51845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8206"/>
            <a:ext cx="3730625" cy="24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5508104" y="2348880"/>
            <a:ext cx="35283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CAVIDOTTO Mt 20kV</a:t>
            </a:r>
          </a:p>
          <a:p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Collega gli </a:t>
            </a:r>
            <a:r>
              <a:rPr lang="it-IT" sz="1600" dirty="0" err="1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erogeneratori</a:t>
            </a:r>
            <a:r>
              <a:rPr lang="it-IT" sz="1600" dirty="0">
                <a:solidFill>
                  <a:srgbClr val="041AEC"/>
                </a:solidFill>
                <a:latin typeface="Arial" panose="020B0604020202020204" pitchFamily="34" charset="0"/>
                <a:ea typeface="ヒラギノ角ゴ Pro W3" pitchFamily="124" charset="-128"/>
                <a:cs typeface="Arial" panose="020B0604020202020204" pitchFamily="34" charset="0"/>
              </a:rPr>
              <a:t> con la sottostazione AT 130kV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696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Alcuni impianti eolici realizzati da </a:t>
            </a:r>
            <a:r>
              <a:rPr lang="it-IT" b="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agsm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9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204947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204947" y="908721"/>
            <a:ext cx="7967453" cy="1126938"/>
          </a:xfrm>
        </p:spPr>
        <p:txBody>
          <a:bodyPr/>
          <a:lstStyle/>
          <a:p>
            <a:r>
              <a:rPr lang="it-IT" dirty="0" smtClean="0"/>
              <a:t>MONTE VITALBA (PI), anno 2006</a:t>
            </a:r>
          </a:p>
          <a:p>
            <a:r>
              <a:rPr lang="it-IT" dirty="0" smtClean="0"/>
              <a:t>7 </a:t>
            </a:r>
            <a:r>
              <a:rPr lang="it-IT" dirty="0" err="1" smtClean="0"/>
              <a:t>Vestas</a:t>
            </a:r>
            <a:r>
              <a:rPr lang="it-IT" dirty="0" smtClean="0"/>
              <a:t> V52 850kW h 60m P=5,95MW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098" name="Picture 2" descr="C:\Users\AVenturi\Desktop\Accademia della Scienza\Foto\IMG_20180508_0837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68" y="2060847"/>
            <a:ext cx="5875855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22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Alcuni impianti eolici realizzati da </a:t>
            </a:r>
            <a:r>
              <a:rPr lang="it-IT" b="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agsm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10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204947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204947" y="908721"/>
            <a:ext cx="7967453" cy="1126938"/>
          </a:xfrm>
        </p:spPr>
        <p:txBody>
          <a:bodyPr/>
          <a:lstStyle/>
          <a:p>
            <a:r>
              <a:rPr lang="it-IT" dirty="0" smtClean="0"/>
              <a:t>CASONI DI ROMAGNA (BO), anno 2008</a:t>
            </a:r>
          </a:p>
          <a:p>
            <a:r>
              <a:rPr lang="it-IT" dirty="0" smtClean="0"/>
              <a:t>16 </a:t>
            </a:r>
            <a:r>
              <a:rPr lang="it-IT" dirty="0" err="1" smtClean="0"/>
              <a:t>Enercon</a:t>
            </a:r>
            <a:r>
              <a:rPr lang="it-IT" dirty="0" smtClean="0"/>
              <a:t> E53 800kW h 60m P=12,8MW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026" name="Picture 2" descr="C:\Users\AVenturi\Desktop\Accademia della Scienza\Foto\DSCN02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5303157" cy="397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976" y="2708920"/>
            <a:ext cx="3729608" cy="2797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08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Alcuni impianti eolici realizzati da </a:t>
            </a:r>
            <a:r>
              <a:rPr lang="it-IT" b="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agsm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11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204947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204947" y="908721"/>
            <a:ext cx="7967453" cy="1126938"/>
          </a:xfrm>
        </p:spPr>
        <p:txBody>
          <a:bodyPr/>
          <a:lstStyle/>
          <a:p>
            <a:r>
              <a:rPr lang="it-IT" dirty="0" smtClean="0"/>
              <a:t>CARPINACCIO (FI), anno 2012</a:t>
            </a:r>
          </a:p>
          <a:p>
            <a:r>
              <a:rPr lang="it-IT" dirty="0" smtClean="0"/>
              <a:t>17 </a:t>
            </a:r>
            <a:r>
              <a:rPr lang="it-IT" dirty="0" err="1" smtClean="0"/>
              <a:t>Enercon</a:t>
            </a:r>
            <a:r>
              <a:rPr lang="it-IT" dirty="0" smtClean="0"/>
              <a:t> E53 800kW h 60m P=13,6MW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2050" name="Picture 2" descr="C:\Users\AVenturi\Desktop\Accademia della Scienza\Foto\DSC_74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5582343" cy="373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4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Alcuni impianti eolici realizzati da </a:t>
            </a:r>
            <a:r>
              <a:rPr lang="it-IT" b="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agsm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12</a:t>
            </a:fld>
            <a:endParaRPr lang="it-IT" alt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204947" y="908721"/>
            <a:ext cx="7967453" cy="1126938"/>
          </a:xfrm>
        </p:spPr>
        <p:txBody>
          <a:bodyPr/>
          <a:lstStyle/>
          <a:p>
            <a:r>
              <a:rPr lang="it-IT" dirty="0" smtClean="0"/>
              <a:t>RIPARBELLA (PI), anno 2012</a:t>
            </a:r>
          </a:p>
          <a:p>
            <a:r>
              <a:rPr lang="it-IT" dirty="0" smtClean="0"/>
              <a:t>10 </a:t>
            </a:r>
            <a:r>
              <a:rPr lang="it-IT" dirty="0" err="1" smtClean="0"/>
              <a:t>Vestas</a:t>
            </a:r>
            <a:r>
              <a:rPr lang="it-IT" dirty="0" smtClean="0"/>
              <a:t> V90 2MW h 80m P=20MW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3074" name="Picture 2" descr="C:\Users\AVenturi\Desktop\Accademia della Scienza\Foto\riparbella da vitalba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04806"/>
            <a:ext cx="5530385" cy="414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36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Alcuni impianti eolici realizzati da </a:t>
            </a:r>
            <a:r>
              <a:rPr lang="it-IT" b="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agsm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13</a:t>
            </a:fld>
            <a:endParaRPr lang="it-IT" alt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204947" y="908721"/>
            <a:ext cx="7967453" cy="1126938"/>
          </a:xfrm>
        </p:spPr>
        <p:txBody>
          <a:bodyPr/>
          <a:lstStyle/>
          <a:p>
            <a:r>
              <a:rPr lang="it-IT" dirty="0" smtClean="0"/>
              <a:t>RIVOLI e AFFI (VR), anno 2013 e 2017</a:t>
            </a:r>
          </a:p>
          <a:p>
            <a:r>
              <a:rPr lang="it-IT" dirty="0" smtClean="0"/>
              <a:t>6 Senvion 2MW h 80m P=12MW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5122" name="Picture 2" descr="C:\Users\AVenturi\Desktop\Accademia della Scienza\Foto\6 wt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75" y="2636912"/>
            <a:ext cx="6484175" cy="270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82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it-IT" b="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DELLE FER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4548" y="647669"/>
            <a:ext cx="8633637" cy="490015"/>
          </a:xfrm>
        </p:spPr>
        <p:txBody>
          <a:bodyPr/>
          <a:lstStyle/>
          <a:p>
            <a:pPr algn="just"/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Evoluzione della potenza </a:t>
            </a:r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degli </a:t>
            </a:r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impianti </a:t>
            </a:r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Eolici </a:t>
            </a:r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Italia al 31/12/2017:</a:t>
            </a:r>
          </a:p>
          <a:p>
            <a:pPr algn="just"/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rapporto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Report 2018 Energy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Group)</a:t>
            </a:r>
            <a:endParaRPr lang="it-IT" sz="11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14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204947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C:\Users\AVenturi\Desktop\Accademia della Scienza\Cattur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1" y="1384838"/>
            <a:ext cx="790910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96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it-IT" b="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 DELLE FER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4548" y="647669"/>
            <a:ext cx="8633637" cy="490015"/>
          </a:xfrm>
        </p:spPr>
        <p:txBody>
          <a:bodyPr/>
          <a:lstStyle/>
          <a:p>
            <a:pPr algn="just"/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Confronto dell’Evoluzione dell’Eolico in Italia e in Germania</a:t>
            </a:r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rapporto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Report 2018 Energy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Group)</a:t>
            </a:r>
            <a:endParaRPr lang="it-IT" sz="11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15</a:t>
            </a:fld>
            <a:endParaRPr lang="it-IT" alt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148064" y="1600697"/>
            <a:ext cx="3576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Potenza eolica installata in Germania</a:t>
            </a: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C:\Users\AVenturi\Desktop\Accademia della Scienza\Cattura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08474"/>
            <a:ext cx="4472215" cy="445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Venturi\Desktop\Accademia della Scienza\Cattura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1" y="4869160"/>
            <a:ext cx="3960225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sellaDiTesto 16"/>
          <p:cNvSpPr txBox="1"/>
          <p:nvPr/>
        </p:nvSpPr>
        <p:spPr>
          <a:xfrm>
            <a:off x="787849" y="4168034"/>
            <a:ext cx="3332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Potenza eolica installata in Italia</a:t>
            </a: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4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produzione di Agsm</a:t>
            </a:r>
            <a:endParaRPr lang="it-IT" b="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16</a:t>
            </a:fld>
            <a:endParaRPr lang="it-IT" alt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147" y="1556792"/>
            <a:ext cx="4001026" cy="4622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4921"/>
            <a:ext cx="4139952" cy="462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60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SCENARIO </a:t>
            </a:r>
            <a:r>
              <a:rPr lang="it-IT" b="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FER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4548" y="647669"/>
            <a:ext cx="8633637" cy="490015"/>
          </a:xfrm>
        </p:spPr>
        <p:txBody>
          <a:bodyPr/>
          <a:lstStyle/>
          <a:p>
            <a:pPr algn="just"/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 </a:t>
            </a:r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 </a:t>
            </a:r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potenza attesa </a:t>
            </a:r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Italia </a:t>
            </a:r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2018-2020 x Eolico</a:t>
            </a:r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rapporto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Report 2018 Energy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Group)</a:t>
            </a:r>
            <a:endParaRPr lang="it-IT" sz="11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17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204947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Venturi\Desktop\Accademia della Scienza\Cattura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08" y="1536980"/>
            <a:ext cx="7783113" cy="407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38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701" y="64497"/>
            <a:ext cx="7450062" cy="509814"/>
          </a:xfrm>
        </p:spPr>
        <p:txBody>
          <a:bodyPr/>
          <a:lstStyle/>
          <a:p>
            <a:r>
              <a:rPr lang="it-IT" b="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SCENARIO </a:t>
            </a:r>
            <a:r>
              <a:rPr lang="it-IT" b="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FER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7262" y="692696"/>
            <a:ext cx="8641322" cy="1099590"/>
          </a:xfrm>
        </p:spPr>
        <p:txBody>
          <a:bodyPr/>
          <a:lstStyle/>
          <a:p>
            <a:pPr algn="just"/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 </a:t>
            </a:r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 </a:t>
            </a:r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potenza attesa </a:t>
            </a:r>
            <a:r>
              <a:rPr lang="it-IT" sz="18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Italia </a:t>
            </a:r>
            <a:r>
              <a:rPr lang="it-IT" sz="18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2018-2030 x Eolico - indicazioni della Strategia Energetica Nazionale (SEN)</a:t>
            </a:r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1100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rapporto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Renewable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Report 2018 Energy </a:t>
            </a:r>
            <a:r>
              <a:rPr lang="it-IT" sz="1100" dirty="0" err="1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r>
              <a:rPr lang="it-IT" sz="1100" dirty="0" smtClean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Group)</a:t>
            </a:r>
            <a:endParaRPr lang="it-IT" sz="11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18</a:t>
            </a:fld>
            <a:endParaRPr lang="it-IT" altLang="it-IT" dirty="0"/>
          </a:p>
        </p:txBody>
      </p:sp>
      <p:sp>
        <p:nvSpPr>
          <p:cNvPr id="8" name="Segnaposto testo 2"/>
          <p:cNvSpPr txBox="1">
            <a:spLocks/>
          </p:cNvSpPr>
          <p:nvPr/>
        </p:nvSpPr>
        <p:spPr bwMode="auto">
          <a:xfrm>
            <a:off x="204947" y="3573016"/>
            <a:ext cx="8633637" cy="2363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rgbClr val="191919"/>
                </a:solidFill>
                <a:latin typeface="Verdana"/>
                <a:ea typeface="ヒラギノ角ゴ Pro W3" pitchFamily="124" charset="-128"/>
                <a:cs typeface="Verdana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/>
                <a:ea typeface="ヒラギノ角ゴ Pro W3" pitchFamily="124" charset="-128"/>
                <a:cs typeface="Verdana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800" dirty="0">
              <a:solidFill>
                <a:srgbClr val="041AE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AVenturi\Desktop\Accademia della Scienza\Cattura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132388"/>
            <a:ext cx="5878513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Venturi\Desktop\Accademia della Scienza\Cattura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7" y="1563687"/>
            <a:ext cx="3838576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Venturi\Desktop\Accademia della Scienza\Cattura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804" y="1792286"/>
            <a:ext cx="39243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5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-11874" y="1"/>
            <a:ext cx="9186532" cy="751704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solidFill>
                  <a:srgbClr val="041A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 per l’attenzione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89688"/>
            <a:ext cx="2133600" cy="192087"/>
          </a:xfrm>
        </p:spPr>
        <p:txBody>
          <a:bodyPr/>
          <a:lstStyle/>
          <a:p>
            <a:pPr>
              <a:defRPr/>
            </a:pPr>
            <a:fld id="{0DCDFE63-03BD-4228-AF92-92C6D3AB79E5}" type="slidenum">
              <a:rPr lang="it-IT" altLang="it-IT" smtClean="0"/>
              <a:pPr>
                <a:defRPr/>
              </a:pPr>
              <a:t>19</a:t>
            </a:fld>
            <a:endParaRPr lang="it-IT" alt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484" y="0"/>
            <a:ext cx="3432048" cy="299008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6243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sm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Agsm20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598</Words>
  <Application>Microsoft Office PowerPoint</Application>
  <PresentationFormat>Presentazione su schermo (4:3)</PresentationFormat>
  <Paragraphs>103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19</vt:i4>
      </vt:variant>
    </vt:vector>
  </HeadingPairs>
  <TitlesOfParts>
    <vt:vector size="21" baseType="lpstr">
      <vt:lpstr>Agsm2018</vt:lpstr>
      <vt:lpstr>1_Agsm2018</vt:lpstr>
      <vt:lpstr>EDUCAZIONE ENERGETICA 7°Incontro </vt:lpstr>
      <vt:lpstr>La risorsa è ABBONDANTE pressoché’ infinita (1)</vt:lpstr>
      <vt:lpstr>ENERGIA DAL VENTO</vt:lpstr>
      <vt:lpstr>ENERGIA DAL VENTO</vt:lpstr>
      <vt:lpstr>ENERGIA DAL VENTO</vt:lpstr>
      <vt:lpstr>L’aerogeneratore</vt:lpstr>
      <vt:lpstr>L’aerogeneratore</vt:lpstr>
      <vt:lpstr>La sottostazione Elettrica</vt:lpstr>
      <vt:lpstr>Alcuni impianti eolici realizzati da agsm</vt:lpstr>
      <vt:lpstr>Alcuni impianti eolici realizzati da agsm</vt:lpstr>
      <vt:lpstr>Alcuni impianti eolici realizzati da agsm</vt:lpstr>
      <vt:lpstr>Alcuni impianti eolici realizzati da agsm</vt:lpstr>
      <vt:lpstr>Alcuni impianti eolici realizzati da agsm</vt:lpstr>
      <vt:lpstr>lo SCENARIO DELLE FER</vt:lpstr>
      <vt:lpstr>lo SCENARIO DELLE FER</vt:lpstr>
      <vt:lpstr>La produzione di Agsm</vt:lpstr>
      <vt:lpstr>LO SCENARIO DELLE FER</vt:lpstr>
      <vt:lpstr>LO SCENARIO DELLE FER</vt:lpstr>
      <vt:lpstr>         Grazie per l’attenzione</vt:lpstr>
    </vt:vector>
  </TitlesOfParts>
  <Company>Agsm Verona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ACADEMIA DELLA SCIENZA</dc:title>
  <dc:creator>AVenturi</dc:creator>
  <cp:lastModifiedBy>AVenturi</cp:lastModifiedBy>
  <cp:revision>44</cp:revision>
  <dcterms:created xsi:type="dcterms:W3CDTF">2018-12-04T07:44:16Z</dcterms:created>
  <dcterms:modified xsi:type="dcterms:W3CDTF">2018-12-06T14:41:17Z</dcterms:modified>
</cp:coreProperties>
</file>